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5" r:id="rId7"/>
    <p:sldId id="277" r:id="rId8"/>
    <p:sldId id="281" r:id="rId9"/>
    <p:sldId id="282" r:id="rId10"/>
    <p:sldId id="283" r:id="rId11"/>
    <p:sldId id="284" r:id="rId12"/>
    <p:sldId id="285" r:id="rId13"/>
    <p:sldId id="286" r:id="rId14"/>
    <p:sldId id="278" r:id="rId15"/>
    <p:sldId id="279" r:id="rId16"/>
    <p:sldId id="273" r:id="rId17"/>
    <p:sldId id="274" r:id="rId18"/>
    <p:sldId id="287" r:id="rId19"/>
    <p:sldId id="288" r:id="rId20"/>
    <p:sldId id="289" r:id="rId21"/>
    <p:sldId id="290" r:id="rId22"/>
    <p:sldId id="29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51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4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5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1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55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5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2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1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7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1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5DC21-6AE2-4EDF-AAA8-131BA582A6DD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FD960-0E99-46E8-891E-CEC1CCE2DA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2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Specification of Standard Track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Prepared By: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5484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Marking Radius = Running Radius – 0.30 m</a:t>
            </a:r>
          </a:p>
          <a:p>
            <a:pPr marL="0" indent="0" algn="ctr">
              <a:buNone/>
            </a:pPr>
            <a:r>
              <a:rPr lang="en-US" b="1" dirty="0" smtClean="0"/>
              <a:t>Marking Radius = 36.90 – 0.30</a:t>
            </a:r>
          </a:p>
          <a:p>
            <a:pPr marL="0" indent="0" algn="ctr">
              <a:buNone/>
            </a:pPr>
            <a:r>
              <a:rPr lang="en-US" b="1" dirty="0" smtClean="0"/>
              <a:t>Marking Radius = 36.60 m</a:t>
            </a:r>
          </a:p>
          <a:p>
            <a:pPr marL="0" indent="0" algn="ctr">
              <a:buNone/>
            </a:pPr>
            <a:r>
              <a:rPr lang="en-US" b="1" dirty="0" smtClean="0"/>
              <a:t>Diameter = 2 ×  R</a:t>
            </a:r>
          </a:p>
          <a:p>
            <a:pPr marL="0" indent="0" algn="ctr">
              <a:buNone/>
            </a:pPr>
            <a:r>
              <a:rPr lang="en-US" b="1" dirty="0" smtClean="0"/>
              <a:t>Diameter = 2 × 36.60 </a:t>
            </a:r>
          </a:p>
          <a:p>
            <a:pPr marL="0" indent="0" algn="ctr">
              <a:buNone/>
            </a:pPr>
            <a:r>
              <a:rPr lang="en-US" b="1" dirty="0" smtClean="0"/>
              <a:t>Diameter = 73.22 m</a:t>
            </a:r>
          </a:p>
          <a:p>
            <a:pPr marL="0" indent="0" algn="ctr">
              <a:buNone/>
            </a:pPr>
            <a:r>
              <a:rPr lang="en-US" b="1" dirty="0" smtClean="0"/>
              <a:t>Width = Diameter + Lanes</a:t>
            </a:r>
          </a:p>
          <a:p>
            <a:pPr marL="0" indent="0" algn="ctr">
              <a:buNone/>
            </a:pPr>
            <a:r>
              <a:rPr lang="en-US" b="1" dirty="0" smtClean="0"/>
              <a:t>Width = 73.22 + 16(1.22)</a:t>
            </a:r>
          </a:p>
          <a:p>
            <a:pPr marL="0" indent="0" algn="ctr">
              <a:buNone/>
            </a:pPr>
            <a:r>
              <a:rPr lang="en-US" b="1" dirty="0" smtClean="0"/>
              <a:t>Width = 73.22 + 19.52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Width = 92.74 m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If the width of ground is 92.74 m  then we mark the Standard Track of 400 m with the help of  84 m Straight.</a:t>
            </a:r>
          </a:p>
          <a:p>
            <a:pPr marL="0" indent="0" algn="ctr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6743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Example 3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B050"/>
                </a:solidFill>
              </a:rPr>
              <a:t>Lay out the </a:t>
            </a: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tandard Track with the help of 80 m Straight.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Solution :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400 m</a:t>
            </a:r>
          </a:p>
          <a:p>
            <a:pPr marL="0" indent="0" algn="ctr">
              <a:buNone/>
            </a:pPr>
            <a:r>
              <a:rPr lang="en-US" b="1" dirty="0" smtClean="0"/>
              <a:t>Straight = 80 m</a:t>
            </a:r>
          </a:p>
          <a:p>
            <a:pPr marL="0" indent="0" algn="ctr">
              <a:buNone/>
            </a:pPr>
            <a:r>
              <a:rPr lang="en-US" b="1" dirty="0" smtClean="0"/>
              <a:t>Total Straight = 80 + 80 = 160 m</a:t>
            </a:r>
          </a:p>
          <a:p>
            <a:pPr marL="0" indent="0" algn="ctr">
              <a:buNone/>
            </a:pPr>
            <a:r>
              <a:rPr lang="en-US" b="1" dirty="0" smtClean="0"/>
              <a:t>Track Distance = Total Straight + Total Curve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69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Total Curve ( C ) = Total Distance – </a:t>
            </a:r>
            <a:r>
              <a:rPr lang="en-US" b="1" dirty="0"/>
              <a:t>T</a:t>
            </a:r>
            <a:r>
              <a:rPr lang="en-US" b="1" dirty="0" smtClean="0"/>
              <a:t>otal Straight</a:t>
            </a:r>
          </a:p>
          <a:p>
            <a:pPr marL="0" indent="0" algn="ctr">
              <a:buNone/>
            </a:pPr>
            <a:r>
              <a:rPr lang="en-US" b="1" dirty="0" smtClean="0"/>
              <a:t>C = 400 – 160</a:t>
            </a:r>
          </a:p>
          <a:p>
            <a:pPr marL="0" indent="0" algn="ctr">
              <a:buNone/>
            </a:pPr>
            <a:r>
              <a:rPr lang="en-US" b="1" dirty="0" smtClean="0"/>
              <a:t>C = 240 m</a:t>
            </a:r>
          </a:p>
          <a:p>
            <a:pPr marL="0" indent="0" algn="ctr">
              <a:buNone/>
            </a:pPr>
            <a:r>
              <a:rPr lang="en-US" b="1" dirty="0" smtClean="0"/>
              <a:t>Where C = 2∏R                     (R = Radius )</a:t>
            </a:r>
          </a:p>
          <a:p>
            <a:pPr marL="0" indent="0" algn="ctr">
              <a:buNone/>
            </a:pPr>
            <a:r>
              <a:rPr lang="en-US" b="1" dirty="0" smtClean="0"/>
              <a:t>R = C × 1/ 2∏                         (∏ = 22/7 )</a:t>
            </a:r>
          </a:p>
          <a:p>
            <a:pPr marL="0" indent="0" algn="ctr">
              <a:buNone/>
            </a:pPr>
            <a:r>
              <a:rPr lang="en-US" b="1" dirty="0" smtClean="0"/>
              <a:t>R = 240 × ½ × 7/22</a:t>
            </a:r>
          </a:p>
          <a:p>
            <a:pPr marL="0" indent="0" algn="ctr">
              <a:buNone/>
            </a:pPr>
            <a:r>
              <a:rPr lang="en-US" b="1" dirty="0" smtClean="0"/>
              <a:t>R = 38.18 m</a:t>
            </a:r>
          </a:p>
          <a:p>
            <a:pPr marL="0" indent="0" algn="ctr">
              <a:buNone/>
            </a:pPr>
            <a:r>
              <a:rPr lang="en-US" b="1" dirty="0" smtClean="0"/>
              <a:t>Running Radius = 38.18 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669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Marking Radius = Running Radius – 0.30 m</a:t>
            </a:r>
          </a:p>
          <a:p>
            <a:pPr marL="0" indent="0" algn="ctr">
              <a:buNone/>
            </a:pPr>
            <a:r>
              <a:rPr lang="en-US" b="1" dirty="0" smtClean="0"/>
              <a:t>Marking Radius = 38.18 – 0.30</a:t>
            </a:r>
          </a:p>
          <a:p>
            <a:pPr marL="0" indent="0" algn="ctr">
              <a:buNone/>
            </a:pPr>
            <a:r>
              <a:rPr lang="en-US" b="1" dirty="0" smtClean="0"/>
              <a:t>Marking Radius = 37.88 m</a:t>
            </a:r>
          </a:p>
          <a:p>
            <a:pPr marL="0" indent="0" algn="ctr">
              <a:buNone/>
            </a:pPr>
            <a:r>
              <a:rPr lang="en-US" b="1" dirty="0" smtClean="0"/>
              <a:t>Diameter = 2 ×  R</a:t>
            </a:r>
          </a:p>
          <a:p>
            <a:pPr marL="0" indent="0" algn="ctr">
              <a:buNone/>
            </a:pPr>
            <a:r>
              <a:rPr lang="en-US" b="1" dirty="0" smtClean="0"/>
              <a:t>Diameter = 2 × 37.88 </a:t>
            </a:r>
          </a:p>
          <a:p>
            <a:pPr marL="0" indent="0" algn="ctr">
              <a:buNone/>
            </a:pPr>
            <a:r>
              <a:rPr lang="en-US" b="1" dirty="0" smtClean="0"/>
              <a:t>Diameter = 75.76 m</a:t>
            </a:r>
          </a:p>
          <a:p>
            <a:pPr marL="0" indent="0" algn="ctr">
              <a:buNone/>
            </a:pPr>
            <a:r>
              <a:rPr lang="en-US" b="1" dirty="0" smtClean="0"/>
              <a:t>Width = Diameter + Lanes</a:t>
            </a:r>
          </a:p>
          <a:p>
            <a:pPr marL="0" indent="0" algn="ctr">
              <a:buNone/>
            </a:pPr>
            <a:r>
              <a:rPr lang="en-US" b="1" dirty="0" smtClean="0"/>
              <a:t>Width = 75.76 + 16(1.22)</a:t>
            </a:r>
          </a:p>
          <a:p>
            <a:pPr marL="0" indent="0" algn="ctr">
              <a:buNone/>
            </a:pPr>
            <a:r>
              <a:rPr lang="en-US" b="1" dirty="0" smtClean="0"/>
              <a:t>Width = 75.76 + 19.52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Width = 95.28 m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If the width of ground is 95.28 m  then we mark the Standard Track of 400 m with the help of  80 m Straight.</a:t>
            </a:r>
          </a:p>
          <a:p>
            <a:pPr marL="0" indent="0" algn="ctr">
              <a:buNone/>
            </a:pP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7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Example 4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B050"/>
                </a:solidFill>
              </a:rPr>
              <a:t>Lay out the Standard Track with the help of 95 m width.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Solution :</a:t>
            </a:r>
          </a:p>
          <a:p>
            <a:pPr marL="0" indent="0" algn="ctr">
              <a:buNone/>
            </a:pPr>
            <a:r>
              <a:rPr lang="en-US" b="1" dirty="0" smtClean="0"/>
              <a:t>Width of the Ground = 95 m</a:t>
            </a:r>
          </a:p>
          <a:p>
            <a:pPr marL="0" indent="0" algn="ctr">
              <a:buNone/>
            </a:pPr>
            <a:r>
              <a:rPr lang="en-US" b="1" dirty="0" smtClean="0"/>
              <a:t>Diameter = Width of the Ground – Lanes</a:t>
            </a:r>
          </a:p>
          <a:p>
            <a:pPr marL="0" indent="0" algn="ctr">
              <a:buNone/>
            </a:pPr>
            <a:r>
              <a:rPr lang="en-US" b="1" dirty="0" smtClean="0"/>
              <a:t>Diameter = 95 – 16 (1.22)</a:t>
            </a:r>
          </a:p>
          <a:p>
            <a:pPr marL="0" indent="0" algn="ctr">
              <a:buNone/>
            </a:pPr>
            <a:r>
              <a:rPr lang="en-US" b="1" dirty="0" smtClean="0"/>
              <a:t>Diameter = 95 – 19.52 </a:t>
            </a:r>
          </a:p>
          <a:p>
            <a:pPr marL="0" indent="0" algn="ctr">
              <a:buNone/>
            </a:pPr>
            <a:r>
              <a:rPr lang="en-US" b="1" dirty="0" smtClean="0"/>
              <a:t>Diameter = 75.48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8457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Diameter = 2 ×  Radius</a:t>
            </a:r>
          </a:p>
          <a:p>
            <a:pPr marL="0" indent="0" algn="ctr">
              <a:buNone/>
            </a:pPr>
            <a:r>
              <a:rPr lang="en-US" b="1" dirty="0" smtClean="0"/>
              <a:t>Marking Radius = Diameter/2</a:t>
            </a:r>
          </a:p>
          <a:p>
            <a:pPr marL="0" indent="0" algn="ctr">
              <a:buNone/>
            </a:pPr>
            <a:r>
              <a:rPr lang="en-US" b="1" dirty="0" smtClean="0"/>
              <a:t>Marking Radius = 75.48/2</a:t>
            </a:r>
          </a:p>
          <a:p>
            <a:pPr marL="0" indent="0" algn="ctr">
              <a:buNone/>
            </a:pPr>
            <a:r>
              <a:rPr lang="en-US" b="1" dirty="0" smtClean="0"/>
              <a:t>Marking Radius = 37.74 m</a:t>
            </a:r>
          </a:p>
          <a:p>
            <a:pPr marL="0" indent="0" algn="ctr">
              <a:buNone/>
            </a:pPr>
            <a:r>
              <a:rPr lang="en-US" b="1" dirty="0" smtClean="0"/>
              <a:t>Actual Radius = Marking Radius  + 0.30 m</a:t>
            </a:r>
          </a:p>
          <a:p>
            <a:pPr marL="0" indent="0" algn="ctr">
              <a:buNone/>
            </a:pPr>
            <a:r>
              <a:rPr lang="en-US" b="1" dirty="0" smtClean="0"/>
              <a:t>Actual Radius = 37.74 + 0.30 </a:t>
            </a:r>
          </a:p>
          <a:p>
            <a:pPr marL="0" indent="0" algn="ctr">
              <a:buNone/>
            </a:pPr>
            <a:r>
              <a:rPr lang="en-US" b="1" dirty="0" smtClean="0"/>
              <a:t>Actual Radius =  38.04 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798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1054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C = 2∏R                     (R = Radius )</a:t>
            </a:r>
          </a:p>
          <a:p>
            <a:pPr marL="0" indent="0" algn="ctr">
              <a:buNone/>
            </a:pPr>
            <a:r>
              <a:rPr lang="en-US" b="1" dirty="0" smtClean="0"/>
              <a:t>C = 2 × 22/7 × 38.04</a:t>
            </a:r>
          </a:p>
          <a:p>
            <a:pPr marL="0" indent="0" algn="ctr">
              <a:buNone/>
            </a:pPr>
            <a:r>
              <a:rPr lang="en-US" b="1" dirty="0" smtClean="0"/>
              <a:t>C = 1673.76/7</a:t>
            </a:r>
          </a:p>
          <a:p>
            <a:pPr marL="0" indent="0" algn="ctr">
              <a:buNone/>
            </a:pPr>
            <a:r>
              <a:rPr lang="en-US" b="1" dirty="0" smtClean="0"/>
              <a:t>C = 239.1085 m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400 m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</a:t>
            </a:r>
            <a:r>
              <a:rPr lang="en-US" sz="2800" b="1" dirty="0" smtClean="0"/>
              <a:t>Total Straight – Total  curve</a:t>
            </a:r>
          </a:p>
          <a:p>
            <a:pPr marL="0" indent="0" algn="ctr">
              <a:buNone/>
            </a:pPr>
            <a:r>
              <a:rPr lang="en-US" b="1" dirty="0" smtClean="0"/>
              <a:t> Total Straight = Total Distance – Total Curve</a:t>
            </a:r>
          </a:p>
          <a:p>
            <a:pPr marL="0" indent="0" algn="ctr">
              <a:buNone/>
            </a:pPr>
            <a:r>
              <a:rPr lang="en-US" b="1" dirty="0" smtClean="0"/>
              <a:t>Total Straight = 400 – 239.1085 </a:t>
            </a:r>
          </a:p>
          <a:p>
            <a:pPr marL="0" indent="0" algn="ctr">
              <a:buNone/>
            </a:pPr>
            <a:r>
              <a:rPr lang="en-US" b="1" dirty="0" smtClean="0"/>
              <a:t>Total Straight = 160.8914</a:t>
            </a:r>
          </a:p>
          <a:p>
            <a:pPr marL="0" indent="0" algn="ctr">
              <a:buNone/>
            </a:pPr>
            <a:r>
              <a:rPr lang="en-US" b="1" dirty="0" smtClean="0"/>
              <a:t>One Straight =  160.8914/2</a:t>
            </a:r>
          </a:p>
          <a:p>
            <a:pPr marL="0" indent="0" algn="ctr">
              <a:buNone/>
            </a:pPr>
            <a:r>
              <a:rPr lang="en-US" b="1" dirty="0" smtClean="0"/>
              <a:t>One Straight = 80.4457 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35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Length = Straight + 2R + Lanes</a:t>
            </a:r>
          </a:p>
          <a:p>
            <a:pPr marL="0" indent="0" algn="ctr">
              <a:buNone/>
            </a:pPr>
            <a:r>
              <a:rPr lang="en-US" b="1" dirty="0" smtClean="0"/>
              <a:t>Length = 80.4457 + 2(38.04) + 16(1.22)</a:t>
            </a:r>
          </a:p>
          <a:p>
            <a:pPr marL="0" indent="0" algn="ctr">
              <a:buNone/>
            </a:pPr>
            <a:r>
              <a:rPr lang="en-US" b="1" dirty="0" smtClean="0"/>
              <a:t>Length = 80.4457 + 76.08 + 19.52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Length = 176.0457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If the length of ground is 176.0457 then we mark the Standard Track of 400 m with the help of  95 m width.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57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Example 5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B050"/>
                </a:solidFill>
              </a:rPr>
              <a:t>Lay out the Standard Track with the help of 93 m width.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Solution :</a:t>
            </a:r>
          </a:p>
          <a:p>
            <a:pPr marL="0" indent="0" algn="ctr">
              <a:buNone/>
            </a:pPr>
            <a:r>
              <a:rPr lang="en-US" b="1" dirty="0" smtClean="0"/>
              <a:t>Width of the Ground = 93 m</a:t>
            </a:r>
          </a:p>
          <a:p>
            <a:pPr marL="0" indent="0" algn="ctr">
              <a:buNone/>
            </a:pPr>
            <a:r>
              <a:rPr lang="en-US" b="1" dirty="0" smtClean="0"/>
              <a:t>Diameter = Width of the Ground – Lanes</a:t>
            </a:r>
          </a:p>
          <a:p>
            <a:pPr marL="0" indent="0" algn="ctr">
              <a:buNone/>
            </a:pPr>
            <a:r>
              <a:rPr lang="en-US" b="1" dirty="0" smtClean="0"/>
              <a:t>Diameter = 93 – 16 (1.22)</a:t>
            </a:r>
          </a:p>
          <a:p>
            <a:pPr marL="0" indent="0" algn="ctr">
              <a:buNone/>
            </a:pPr>
            <a:r>
              <a:rPr lang="en-US" b="1" dirty="0" smtClean="0"/>
              <a:t>Diameter = 93 – 19.52 </a:t>
            </a:r>
          </a:p>
          <a:p>
            <a:pPr marL="0" indent="0" algn="ctr">
              <a:buNone/>
            </a:pPr>
            <a:r>
              <a:rPr lang="en-US" b="1" dirty="0" smtClean="0"/>
              <a:t>Diameter = 73.48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3639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Diameter = 2 ×  Radius</a:t>
            </a:r>
          </a:p>
          <a:p>
            <a:pPr marL="0" indent="0" algn="ctr">
              <a:buNone/>
            </a:pPr>
            <a:r>
              <a:rPr lang="en-US" b="1" dirty="0" smtClean="0"/>
              <a:t>Marking Radius = Diameter/2</a:t>
            </a:r>
          </a:p>
          <a:p>
            <a:pPr marL="0" indent="0" algn="ctr">
              <a:buNone/>
            </a:pPr>
            <a:r>
              <a:rPr lang="en-US" b="1" dirty="0" smtClean="0"/>
              <a:t>Marking Radius = 73.48/2</a:t>
            </a:r>
          </a:p>
          <a:p>
            <a:pPr marL="0" indent="0" algn="ctr">
              <a:buNone/>
            </a:pPr>
            <a:r>
              <a:rPr lang="en-US" b="1" dirty="0" smtClean="0"/>
              <a:t>Marking Radius = 36.74 m</a:t>
            </a:r>
          </a:p>
          <a:p>
            <a:pPr marL="0" indent="0" algn="ctr">
              <a:buNone/>
            </a:pPr>
            <a:r>
              <a:rPr lang="en-US" b="1" dirty="0" smtClean="0"/>
              <a:t>Actual Radius = Marking Radius  + 0.30 m</a:t>
            </a:r>
          </a:p>
          <a:p>
            <a:pPr marL="0" indent="0" algn="ctr">
              <a:buNone/>
            </a:pPr>
            <a:r>
              <a:rPr lang="en-US" b="1" dirty="0" smtClean="0"/>
              <a:t>Actual Radius = 36.74 + 0.30 </a:t>
            </a:r>
          </a:p>
          <a:p>
            <a:pPr marL="0" indent="0" algn="ctr">
              <a:buNone/>
            </a:pPr>
            <a:r>
              <a:rPr lang="en-US" b="1" dirty="0" smtClean="0"/>
              <a:t>Actual Radius =  37.04 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51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D:\ahmad study data\PHYSICAL EDUCATION\physical flex\track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133600" y="-381000"/>
            <a:ext cx="5029202" cy="8991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017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1054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C = 2∏R                     (R = Radius )</a:t>
            </a:r>
          </a:p>
          <a:p>
            <a:pPr marL="0" indent="0" algn="ctr">
              <a:buNone/>
            </a:pPr>
            <a:r>
              <a:rPr lang="en-US" b="1" dirty="0" smtClean="0"/>
              <a:t>C = 2 × 22/7 × 37.04</a:t>
            </a:r>
          </a:p>
          <a:p>
            <a:pPr marL="0" indent="0" algn="ctr">
              <a:buNone/>
            </a:pPr>
            <a:r>
              <a:rPr lang="en-US" b="1" dirty="0" smtClean="0"/>
              <a:t>C = 232.82 m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400 m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</a:t>
            </a:r>
            <a:r>
              <a:rPr lang="en-US" sz="2800" b="1" dirty="0" smtClean="0"/>
              <a:t>Total Straight – Total  curve</a:t>
            </a:r>
          </a:p>
          <a:p>
            <a:pPr marL="0" indent="0" algn="ctr">
              <a:buNone/>
            </a:pPr>
            <a:r>
              <a:rPr lang="en-US" b="1" dirty="0" smtClean="0"/>
              <a:t> Total Straight = Total Distance – Total Curve</a:t>
            </a:r>
          </a:p>
          <a:p>
            <a:pPr marL="0" indent="0" algn="ctr">
              <a:buNone/>
            </a:pPr>
            <a:r>
              <a:rPr lang="en-US" b="1" dirty="0" smtClean="0"/>
              <a:t>Total Straight = 400 – 232.82</a:t>
            </a:r>
          </a:p>
          <a:p>
            <a:pPr marL="0" indent="0" algn="ctr">
              <a:buNone/>
            </a:pPr>
            <a:r>
              <a:rPr lang="en-US" b="1" dirty="0" smtClean="0"/>
              <a:t>Total Straight = 167.17</a:t>
            </a:r>
          </a:p>
          <a:p>
            <a:pPr marL="0" indent="0" algn="ctr">
              <a:buNone/>
            </a:pPr>
            <a:r>
              <a:rPr lang="en-US" b="1" dirty="0" smtClean="0"/>
              <a:t>One Straight =  167.17/2</a:t>
            </a:r>
          </a:p>
          <a:p>
            <a:pPr marL="0" indent="0" algn="ctr">
              <a:buNone/>
            </a:pPr>
            <a:r>
              <a:rPr lang="en-US" b="1" dirty="0" smtClean="0"/>
              <a:t>One Straight = 83.58 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29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Length = Straight + 2R + Lanes</a:t>
            </a:r>
          </a:p>
          <a:p>
            <a:pPr marL="0" indent="0" algn="ctr">
              <a:buNone/>
            </a:pPr>
            <a:r>
              <a:rPr lang="en-US" b="1" dirty="0" smtClean="0"/>
              <a:t>Length = 83.58 + 2(37.04) + 16(1.22)</a:t>
            </a:r>
          </a:p>
          <a:p>
            <a:pPr marL="0" indent="0" algn="ctr">
              <a:buNone/>
            </a:pPr>
            <a:r>
              <a:rPr lang="en-US" b="1" dirty="0" smtClean="0"/>
              <a:t>Length = 83.58 + 74.08 + 19.52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Length = 177.18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If the length of ground is 177.18 then we mark the Standard Track of 400 m with the help of  93 m width.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042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00B050"/>
                </a:solidFill>
              </a:rPr>
              <a:t>                                   </a:t>
            </a:r>
            <a:r>
              <a:rPr lang="en-GB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THANK YOU!!!</a:t>
            </a: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4090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b="1" dirty="0" smtClean="0"/>
              <a:t>Standard Track distance is 400 meter.</a:t>
            </a:r>
          </a:p>
          <a:p>
            <a:r>
              <a:rPr lang="en-US" b="1" dirty="0" smtClean="0"/>
              <a:t>One Standard Track has 3 parts.</a:t>
            </a:r>
          </a:p>
          <a:p>
            <a:pPr algn="ctr">
              <a:buNone/>
            </a:pPr>
            <a:r>
              <a:rPr lang="en-US" b="1" dirty="0" smtClean="0"/>
              <a:t>(i) Straight   (ii) Curve  (iii)  diameter</a:t>
            </a:r>
          </a:p>
          <a:p>
            <a:r>
              <a:rPr lang="en-US" b="1" dirty="0" smtClean="0"/>
              <a:t>One Standard Track has 8 lanes.</a:t>
            </a:r>
          </a:p>
          <a:p>
            <a:pPr>
              <a:buNone/>
            </a:pPr>
            <a:r>
              <a:rPr lang="en-US" b="1" dirty="0" smtClean="0"/>
              <a:t>  (The difference between two lines is called lane)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Now a days Standard Track has maximum 9 lanes and minimum 6 lanes.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Ideal length of Standard track 170 meters.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Ideal width of Standard track 93 to 95 meters.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111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b="1" dirty="0" smtClean="0"/>
              <a:t>Ideal Straight of Standard track 79 to 85 meters.</a:t>
            </a:r>
          </a:p>
          <a:p>
            <a:r>
              <a:rPr lang="en-US" b="1" dirty="0" smtClean="0"/>
              <a:t>Ideal curve of Standard track 137 to 139 meters.</a:t>
            </a:r>
          </a:p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lane difference is 1.12 meters.</a:t>
            </a:r>
          </a:p>
          <a:p>
            <a:r>
              <a:rPr lang="en-US" b="1" dirty="0" smtClean="0"/>
              <a:t>Other all lanes difference is 1.22 meters.</a:t>
            </a:r>
          </a:p>
          <a:p>
            <a:r>
              <a:rPr lang="en-US" b="1" dirty="0" smtClean="0"/>
              <a:t>The 1</a:t>
            </a:r>
            <a:r>
              <a:rPr lang="en-US" b="1" baseline="30000" dirty="0" smtClean="0"/>
              <a:t>st</a:t>
            </a:r>
            <a:r>
              <a:rPr lang="en-US" b="1" dirty="0" smtClean="0"/>
              <a:t> player run 0.30 meter away from inside of line.</a:t>
            </a:r>
          </a:p>
          <a:p>
            <a:r>
              <a:rPr lang="en-US" b="1" dirty="0" smtClean="0"/>
              <a:t>The other player run 0.20 meter away from inside of line.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51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Example 1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B050"/>
                </a:solidFill>
              </a:rPr>
              <a:t>Lay out the </a:t>
            </a: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tandard Track with the help of 81 m Straight.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Solution :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400 m</a:t>
            </a:r>
          </a:p>
          <a:p>
            <a:pPr marL="0" indent="0" algn="ctr">
              <a:buNone/>
            </a:pPr>
            <a:r>
              <a:rPr lang="en-US" b="1" dirty="0" smtClean="0"/>
              <a:t>Straight = 81 m</a:t>
            </a:r>
          </a:p>
          <a:p>
            <a:pPr marL="0" indent="0" algn="ctr">
              <a:buNone/>
            </a:pPr>
            <a:r>
              <a:rPr lang="en-US" b="1" dirty="0" smtClean="0"/>
              <a:t>Total Straight = 81 + 81 = 162 m</a:t>
            </a:r>
          </a:p>
          <a:p>
            <a:pPr marL="0" indent="0" algn="ctr">
              <a:buNone/>
            </a:pPr>
            <a:r>
              <a:rPr lang="en-US" b="1" dirty="0" smtClean="0"/>
              <a:t>Track Distance = Total Straight + Total Curve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916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Total Curve ( C ) = Total Distance – </a:t>
            </a:r>
            <a:r>
              <a:rPr lang="en-US" b="1" dirty="0"/>
              <a:t>T</a:t>
            </a:r>
            <a:r>
              <a:rPr lang="en-US" b="1" dirty="0" smtClean="0"/>
              <a:t>otal Straight</a:t>
            </a:r>
          </a:p>
          <a:p>
            <a:pPr marL="0" indent="0" algn="ctr">
              <a:buNone/>
            </a:pPr>
            <a:r>
              <a:rPr lang="en-US" b="1" dirty="0" smtClean="0"/>
              <a:t>C = 400 – 162</a:t>
            </a:r>
          </a:p>
          <a:p>
            <a:pPr marL="0" indent="0" algn="ctr">
              <a:buNone/>
            </a:pPr>
            <a:r>
              <a:rPr lang="en-US" b="1" dirty="0" smtClean="0"/>
              <a:t>C = 238 m</a:t>
            </a:r>
          </a:p>
          <a:p>
            <a:pPr marL="0" indent="0" algn="ctr">
              <a:buNone/>
            </a:pPr>
            <a:r>
              <a:rPr lang="en-US" b="1" dirty="0" smtClean="0"/>
              <a:t>Where C = 2∏R                     (R = Radius )</a:t>
            </a:r>
          </a:p>
          <a:p>
            <a:pPr marL="0" indent="0" algn="ctr">
              <a:buNone/>
            </a:pPr>
            <a:r>
              <a:rPr lang="en-US" b="1" dirty="0" smtClean="0"/>
              <a:t>R = C × 1/ 2∏                         (∏ = 22/7 )</a:t>
            </a:r>
          </a:p>
          <a:p>
            <a:pPr marL="0" indent="0" algn="ctr">
              <a:buNone/>
            </a:pPr>
            <a:r>
              <a:rPr lang="en-US" b="1" dirty="0" smtClean="0"/>
              <a:t>R = 238 × ½ × 7/22</a:t>
            </a:r>
          </a:p>
          <a:p>
            <a:pPr marL="0" indent="0" algn="ctr">
              <a:buNone/>
            </a:pPr>
            <a:r>
              <a:rPr lang="en-US" b="1" dirty="0" smtClean="0"/>
              <a:t>R = 37.86 m</a:t>
            </a:r>
          </a:p>
          <a:p>
            <a:pPr marL="0" indent="0" algn="ctr">
              <a:buNone/>
            </a:pPr>
            <a:r>
              <a:rPr lang="en-US" b="1" dirty="0" smtClean="0"/>
              <a:t>Running Radius = 37.86 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35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Marking Radius = Running Radius – 0.30 m</a:t>
            </a:r>
          </a:p>
          <a:p>
            <a:pPr marL="0" indent="0" algn="ctr">
              <a:buNone/>
            </a:pPr>
            <a:r>
              <a:rPr lang="en-US" b="1" dirty="0" smtClean="0"/>
              <a:t>Marking Radius = 37.86 – 0.30</a:t>
            </a:r>
          </a:p>
          <a:p>
            <a:pPr marL="0" indent="0" algn="ctr">
              <a:buNone/>
            </a:pPr>
            <a:r>
              <a:rPr lang="en-US" b="1" dirty="0" smtClean="0"/>
              <a:t>Marking Radius = 37.56 m</a:t>
            </a:r>
          </a:p>
          <a:p>
            <a:pPr marL="0" indent="0" algn="ctr">
              <a:buNone/>
            </a:pPr>
            <a:r>
              <a:rPr lang="en-US" b="1" dirty="0" smtClean="0"/>
              <a:t>Diameter = 2 ×  R</a:t>
            </a:r>
          </a:p>
          <a:p>
            <a:pPr marL="0" indent="0" algn="ctr">
              <a:buNone/>
            </a:pPr>
            <a:r>
              <a:rPr lang="en-US" b="1" dirty="0" smtClean="0"/>
              <a:t>Diameter = 2 × 37.56</a:t>
            </a:r>
          </a:p>
          <a:p>
            <a:pPr marL="0" indent="0" algn="ctr">
              <a:buNone/>
            </a:pPr>
            <a:r>
              <a:rPr lang="en-US" b="1" dirty="0" smtClean="0"/>
              <a:t>Diameter = 75.12 m</a:t>
            </a:r>
          </a:p>
          <a:p>
            <a:pPr marL="0" indent="0" algn="ctr">
              <a:buNone/>
            </a:pPr>
            <a:r>
              <a:rPr lang="en-US" b="1" dirty="0" smtClean="0"/>
              <a:t>Width = Diameter + Lanes</a:t>
            </a:r>
          </a:p>
          <a:p>
            <a:pPr marL="0" indent="0" algn="ctr">
              <a:buNone/>
            </a:pPr>
            <a:r>
              <a:rPr lang="en-US" b="1" dirty="0" smtClean="0"/>
              <a:t>Width = 75.12 + 16(1.22)</a:t>
            </a:r>
          </a:p>
          <a:p>
            <a:pPr marL="0" indent="0" algn="ctr">
              <a:buNone/>
            </a:pPr>
            <a:r>
              <a:rPr lang="en-US" b="1" dirty="0" smtClean="0"/>
              <a:t>Width = 75.12 + 19.52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Width = 94.64 m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If the width of ground is 94.64 m  then we mark the Standard Track of 400 m with the help of  81 m Straight.</a:t>
            </a:r>
          </a:p>
          <a:p>
            <a:pPr marL="0" indent="0" algn="ctr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9535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Example 2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B050"/>
                </a:solidFill>
              </a:rPr>
              <a:t>Lay out the </a:t>
            </a: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tandard Track with the help of 84 m Straight.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Solution :</a:t>
            </a:r>
          </a:p>
          <a:p>
            <a:pPr marL="0" indent="0" algn="ctr">
              <a:buNone/>
            </a:pPr>
            <a:r>
              <a:rPr lang="en-US" b="1" dirty="0" smtClean="0"/>
              <a:t>Total Distance of Track = 400 m</a:t>
            </a:r>
          </a:p>
          <a:p>
            <a:pPr marL="0" indent="0" algn="ctr">
              <a:buNone/>
            </a:pPr>
            <a:r>
              <a:rPr lang="en-US" b="1" dirty="0" smtClean="0"/>
              <a:t>Straight = 84 m</a:t>
            </a:r>
          </a:p>
          <a:p>
            <a:pPr marL="0" indent="0" algn="ctr">
              <a:buNone/>
            </a:pPr>
            <a:r>
              <a:rPr lang="en-US" b="1" dirty="0" smtClean="0"/>
              <a:t>Total Straight = 84 + 84 = 168 m</a:t>
            </a:r>
          </a:p>
          <a:p>
            <a:pPr marL="0" indent="0" algn="ctr">
              <a:buNone/>
            </a:pPr>
            <a:r>
              <a:rPr lang="en-US" b="1" dirty="0" smtClean="0"/>
              <a:t>Track Distance = Total Straight + Total Curve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79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Standard 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Total Curve ( C ) = Total Distance – </a:t>
            </a:r>
            <a:r>
              <a:rPr lang="en-US" b="1" dirty="0"/>
              <a:t>T</a:t>
            </a:r>
            <a:r>
              <a:rPr lang="en-US" b="1" dirty="0" smtClean="0"/>
              <a:t>otal Straight</a:t>
            </a:r>
          </a:p>
          <a:p>
            <a:pPr marL="0" indent="0" algn="ctr">
              <a:buNone/>
            </a:pPr>
            <a:r>
              <a:rPr lang="en-US" b="1" dirty="0" smtClean="0"/>
              <a:t>C = 400 – 168</a:t>
            </a:r>
          </a:p>
          <a:p>
            <a:pPr marL="0" indent="0" algn="ctr">
              <a:buNone/>
            </a:pPr>
            <a:r>
              <a:rPr lang="en-US" b="1" dirty="0" smtClean="0"/>
              <a:t>C = 232 m</a:t>
            </a:r>
          </a:p>
          <a:p>
            <a:pPr marL="0" indent="0" algn="ctr">
              <a:buNone/>
            </a:pPr>
            <a:r>
              <a:rPr lang="en-US" b="1" dirty="0" smtClean="0"/>
              <a:t>Where C = 2∏R                     (R = Radius )</a:t>
            </a:r>
          </a:p>
          <a:p>
            <a:pPr marL="0" indent="0" algn="ctr">
              <a:buNone/>
            </a:pPr>
            <a:r>
              <a:rPr lang="en-US" b="1" dirty="0" smtClean="0"/>
              <a:t>R = C × 1/ 2∏                         (∏ = 22/7 )</a:t>
            </a:r>
          </a:p>
          <a:p>
            <a:pPr marL="0" indent="0" algn="ctr">
              <a:buNone/>
            </a:pPr>
            <a:r>
              <a:rPr lang="en-US" b="1" dirty="0" smtClean="0"/>
              <a:t>R = 232 × ½ × 7/22</a:t>
            </a:r>
          </a:p>
          <a:p>
            <a:pPr marL="0" indent="0" algn="ctr">
              <a:buNone/>
            </a:pPr>
            <a:r>
              <a:rPr lang="en-US" b="1" dirty="0" smtClean="0"/>
              <a:t>R = 36.90 m</a:t>
            </a:r>
          </a:p>
          <a:p>
            <a:pPr marL="0" indent="0" algn="ctr">
              <a:buNone/>
            </a:pPr>
            <a:r>
              <a:rPr lang="en-US" b="1" dirty="0" smtClean="0"/>
              <a:t>Running Radius = 36.90 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232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1142</Words>
  <Application>Microsoft Office PowerPoint</Application>
  <PresentationFormat>On-screen Show (4:3)</PresentationFormat>
  <Paragraphs>181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Specification of 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Standard Track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Waqas Ihsan</dc:creator>
  <cp:lastModifiedBy>Aamir Ch</cp:lastModifiedBy>
  <cp:revision>18</cp:revision>
  <dcterms:created xsi:type="dcterms:W3CDTF">2016-06-09T04:59:58Z</dcterms:created>
  <dcterms:modified xsi:type="dcterms:W3CDTF">2020-03-27T16:16:52Z</dcterms:modified>
</cp:coreProperties>
</file>